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98" r:id="rId2"/>
    <p:sldId id="399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les Pro" id="{B3C122E1-4BE9-478A-B37F-2B5CECA3C185}">
          <p14:sldIdLst>
            <p14:sldId id="3998"/>
            <p14:sldId id="39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135E8-0A8C-41D5-A34F-3297AACB4EFD}" v="7" dt="2024-06-25T18:05:51.751"/>
    <p1510:client id="{A32D2CE8-20F2-98A0-883C-051A1051C621}" v="335" dt="2024-06-25T20:07:48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12" Type="http://schemas.openxmlformats.org/officeDocument/2006/relationships/customXml" Target="../customXml/item4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11" Type="http://schemas.openxmlformats.org/officeDocument/2006/relationships/customXml" Target="../customXml/item3.xml"/><Relationship Id="rId5" Type="http://schemas.openxmlformats.org/officeDocument/2006/relationships/viewProps" Target="viewProps.xml"/><Relationship Id="rId10" Type="http://schemas.openxmlformats.org/officeDocument/2006/relationships/customXml" Target="../customXml/item2.xml"/><Relationship Id="rId4" Type="http://schemas.openxmlformats.org/officeDocument/2006/relationships/presProps" Target="presProps.xml"/><Relationship Id="rId9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13CCA6E-A4FF-BB4D-9382-484CF796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460" y="0"/>
            <a:ext cx="80149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/>
        </p:nvSpPr>
        <p:spPr>
          <a:xfrm>
            <a:off x="0" y="0"/>
            <a:ext cx="12173457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4298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198A9-4412-4A8C-820A-29F2550FC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4133F9-19A1-4E4D-BF8F-749660053D91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2AD79-C23F-4287-86EF-696CADF12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6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35E5D-9A6B-45B3-AE02-6A4A7ADF6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3209E5-B1CF-45A8-AC21-58D9104383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6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5CE2AE-E2DA-4E0A-92BD-CB34E7DA6447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5C23A-01BD-42F6-A725-CF373D9669FE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E2D16A-CFAD-45B5-AB08-3B2E722219E1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0A5D5-5FDB-498C-8123-61929D148F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D54BB-3D41-4657-85AE-C914B0D4E0AD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7CD5C9-68D6-4FA6-A4F1-5469368135E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65933D-7244-4A7D-B24E-5F9933517B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4168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0665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7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C171A-987E-4D77-80BA-D591B4BFB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32DA9C6-4E7C-4D1F-80B4-3BCF93BCBD40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8A0CDA-D1E3-44B5-A955-07A95E111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C532FBB-E637-45DF-B973-79A75A1A61CD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23168C-E6B4-4DDF-B37B-AFE02C92BC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518131B-F432-4F2E-8D4D-7EEF68D250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12B9EB-D4D6-4B35-B064-F5F3A7628EB7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F329014-6D89-4226-9A64-55F073EE0B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36CFD9-CEA1-4D7C-958E-E02884F57F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472130E-15AA-47FB-9781-559156816C7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6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8325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1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6275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3358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8F501D4-F925-4579-B5EA-9C8D376A0B60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3A1B1E-B1BF-4002-903A-D70EE88794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840FFC5-0B70-4024-AEB8-C03BFA166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B20FA2-A780-4198-A0C6-372E37EAC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6EB859C-443A-4BBA-AFAD-E882EB5F8EA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1738418-778F-48AA-950D-51157D7D3D65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2AE0F6B-8D69-4717-993B-6D89268E7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4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2BF3A31-74D4-4F2E-9111-8A841313A604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C5C456-3B51-4B59-9054-C05B95B1F7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5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7C2A4-B433-45C2-8527-5A47DB0A6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7C2F3-0B44-4CA6-A209-709F6CD67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2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E305F5-5B06-4C7D-8E90-7E1106680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845D-82AC-4B24-9F27-01FC466E9DDC}" type="datetimeFigureOut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F7C26-01FE-4EBD-9113-13ED86AF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473D61-47B5-4F25-A6C6-A2BE86E5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85F2A5-69D8-4981-8611-A2AA54333F6C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633DA-CB55-4794-8EFD-E78F966B6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333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58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29"/>
            </a:lvl1pPr>
            <a:lvl2pPr marL="443726" indent="0" algn="ctr">
              <a:buNone/>
              <a:defRPr sz="1941"/>
            </a:lvl2pPr>
            <a:lvl3pPr marL="887450" indent="0" algn="ctr">
              <a:buNone/>
              <a:defRPr sz="1747"/>
            </a:lvl3pPr>
            <a:lvl4pPr marL="1331176" indent="0" algn="ctr">
              <a:buNone/>
              <a:defRPr sz="1552"/>
            </a:lvl4pPr>
            <a:lvl5pPr marL="1774902" indent="0" algn="ctr">
              <a:buNone/>
              <a:defRPr sz="1552"/>
            </a:lvl5pPr>
            <a:lvl6pPr marL="2218626" indent="0" algn="ctr">
              <a:buNone/>
              <a:defRPr sz="1552"/>
            </a:lvl6pPr>
            <a:lvl7pPr marL="2662352" indent="0" algn="ctr">
              <a:buNone/>
              <a:defRPr sz="1552"/>
            </a:lvl7pPr>
            <a:lvl8pPr marL="3106077" indent="0" algn="ctr">
              <a:buNone/>
              <a:defRPr sz="1552"/>
            </a:lvl8pPr>
            <a:lvl9pPr marL="3549803" indent="0" algn="ctr">
              <a:buNone/>
              <a:defRPr sz="155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42C9-8A29-4357-B26C-352B555D2C61}" type="datetimeFigureOut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E609-D4E9-41D6-BB18-7DAA761163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85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rgbClr val="FDAE4B"/>
                </a:solidFill>
              </a:defRPr>
            </a:lvl1pPr>
          </a:lstStyle>
          <a:p>
            <a:r>
              <a:rPr lang="en-US" dirty="0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7000"/>
          </a:blip>
          <a:srcRect l="17949" t="2727" r="40534" b="23812"/>
          <a:stretch/>
        </p:blipFill>
        <p:spPr>
          <a:xfrm rot="5400000">
            <a:off x="7580032" y="359444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0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571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8017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DE1845D-82AC-4B24-9F27-01FC466E9DDC}" type="datetimeFigureOut">
              <a:rPr lang="en-US" smtClean="0"/>
              <a:t>7/18/2024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CE00-DBB2-41BB-8766-14D2DB07B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9833" y="199904"/>
            <a:ext cx="8351668" cy="86829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Poppins"/>
                <a:cs typeface="Poppins"/>
              </a:rPr>
              <a:t>– HubSpot Support</a:t>
            </a:r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51E7E-EE34-4643-B5C7-9E353C625BA6}"/>
              </a:ext>
            </a:extLst>
          </p:cNvPr>
          <p:cNvSpPr/>
          <p:nvPr/>
        </p:nvSpPr>
        <p:spPr>
          <a:xfrm>
            <a:off x="287054" y="1696997"/>
            <a:ext cx="5485295" cy="450783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Overview</a:t>
            </a:r>
          </a:p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Edvance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 is a specialized member-benefit company focused on higher education. They provide expertise and resources to develop program, promotional, and operational alignment, ensuring a seamless partner and student experience. 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/>
              <a:ea typeface="MS Mincho"/>
              <a:cs typeface="Arial" panose="020B0604020202020204"/>
            </a:endParaRPr>
          </a:p>
          <a:p>
            <a:pPr>
              <a:lnSpc>
                <a:spcPct val="120000"/>
              </a:lnSpc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Poppins"/>
              <a:ea typeface="MS Mincho"/>
              <a:cs typeface="Poppins"/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To improve the informational flow for potential students,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Edvance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 needed a comprehensive solution to handle various types of information, such as general details, admissions, transcripts, costs and more. 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/>
              <a:ea typeface="MS Mincho"/>
              <a:cs typeface="Arial" panose="020B0604020202020204"/>
            </a:endParaRPr>
          </a:p>
          <a:p>
            <a:pPr>
              <a:lnSpc>
                <a:spcPct val="120000"/>
              </a:lnSpc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Poppins"/>
              <a:ea typeface="MS Mincho"/>
              <a:cs typeface="Poppins"/>
            </a:endParaRPr>
          </a:p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Affirma implemented HubSpot Service Hub as a solution.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 Service Hub with its numerous features, including help desk, ticketing and knowledge base could serve as a centralized repository for frequently asked questions and other relevant information, organized by university.</a:t>
            </a:r>
            <a:endParaRPr lang="en-US" dirty="0">
              <a:solidFill>
                <a:schemeClr val="bg2">
                  <a:lumMod val="25000"/>
                </a:schemeClr>
              </a:solidFill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AB950-D800-7CA6-C523-0C7628E51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553" b="5837"/>
          <a:stretch/>
        </p:blipFill>
        <p:spPr>
          <a:xfrm>
            <a:off x="309397" y="434963"/>
            <a:ext cx="2460436" cy="5327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EA0584-C7A2-D024-F803-4FB30F853000}"/>
              </a:ext>
            </a:extLst>
          </p:cNvPr>
          <p:cNvSpPr/>
          <p:nvPr/>
        </p:nvSpPr>
        <p:spPr>
          <a:xfrm>
            <a:off x="6324438" y="1696996"/>
            <a:ext cx="5485295" cy="47684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sz="1600" b="1" dirty="0" err="1">
                <a:solidFill>
                  <a:srgbClr val="008AD9"/>
                </a:solidFill>
                <a:latin typeface="Poppins"/>
                <a:ea typeface="MS Mincho"/>
                <a:cs typeface="Poppins"/>
              </a:rPr>
              <a:t>Affirma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/>
                <a:cs typeface="Poppins"/>
              </a:rPr>
              <a:t> Support</a:t>
            </a:r>
            <a:endParaRPr lang="en-US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Arial" panose="020B0604020202020204"/>
              <a:ea typeface="MS Mincho"/>
              <a:cs typeface="Arial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Performed comprehensive HubSpot assessment and provided findings and recommendations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Configured and set-up Service Hub ensuring all features were fully operational.</a:t>
            </a:r>
            <a:endParaRPr lang="en-US" dirty="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Managed domain name and URL settings to ensure seamless integration and accessibility.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Defined overall design of Knowledge Base to align with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Edvance's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 branding and user experience.</a:t>
            </a:r>
            <a:endParaRPr lang="en-US" dirty="0">
              <a:solidFill>
                <a:schemeClr val="bg2">
                  <a:lumMod val="25000"/>
                </a:schemeClr>
              </a:solidFill>
              <a:cs typeface="Arial" panose="020B0604020202020204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Created necessary landing pages to house information for each university, covering topics such as general information, admissions, transcripts, and costs.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Conducted thorough testing to confirm functionality.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Provided best practices and training for self-management.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</p:txBody>
      </p:sp>
      <p:pic>
        <p:nvPicPr>
          <p:cNvPr id="1026" name="Picture 2" descr="2023] What Is HubSpot Service Hub ...">
            <a:extLst>
              <a:ext uri="{FF2B5EF4-FFF2-40B4-BE49-F238E27FC236}">
                <a16:creationId xmlns:a16="http://schemas.microsoft.com/office/drawing/2014/main" id="{EBC2DF67-D334-C980-0000-6E0321154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667" y="141502"/>
            <a:ext cx="2129346" cy="111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7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D63E57-AC7E-AF32-5306-98334784F109}"/>
              </a:ext>
            </a:extLst>
          </p:cNvPr>
          <p:cNvSpPr txBox="1"/>
          <p:nvPr/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dirty="0" err="1">
                <a:solidFill>
                  <a:schemeClr val="bg1"/>
                </a:solidFill>
                <a:latin typeface="Poppins"/>
                <a:ea typeface="+mj-ea"/>
                <a:cs typeface="Poppins"/>
              </a:rPr>
              <a:t>Edvance</a:t>
            </a:r>
            <a:r>
              <a:rPr lang="en-US" sz="3600" dirty="0">
                <a:solidFill>
                  <a:schemeClr val="bg1"/>
                </a:solidFill>
                <a:latin typeface="Poppins"/>
                <a:ea typeface="+mj-ea"/>
                <a:cs typeface="Poppins"/>
              </a:rPr>
              <a:t> HubSpot Service Hub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" panose="00000500000000000000" pitchFamily="2" charset="0"/>
              <a:ea typeface="+mj-ea"/>
              <a:cs typeface="Poppins" panose="00000500000000000000" pitchFamily="2" charset="0"/>
            </a:endParaRPr>
          </a:p>
        </p:txBody>
      </p:sp>
      <p:pic>
        <p:nvPicPr>
          <p:cNvPr id="2" name="Picture 1" descr="A screenshot of a college application&#10;&#10;Description automatically generated">
            <a:extLst>
              <a:ext uri="{FF2B5EF4-FFF2-40B4-BE49-F238E27FC236}">
                <a16:creationId xmlns:a16="http://schemas.microsoft.com/office/drawing/2014/main" id="{A0D91C00-D78E-C6A2-0A75-F1BF5B08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15" y="1291516"/>
            <a:ext cx="10269416" cy="5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2503"/>
      </p:ext>
    </p:extLst>
  </p:cSld>
  <p:clrMapOvr>
    <a:masterClrMapping/>
  </p:clrMapOvr>
</p:sld>
</file>

<file path=ppt/theme/theme1.xml><?xml version="1.0" encoding="utf-8"?>
<a:theme xmlns:a="http://schemas.openxmlformats.org/drawingml/2006/main" name="7_Case Stu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se Study" id="{428DBACA-9402-4964-B151-DF3781183B86}" vid="{C19D35E0-1E30-46A1-AADA-C72CBF10638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HubSpot Service Hub</Notes0>
    <Named_x0020_Account xmlns="f0ee8362-fa7e-4bc9-ab88-7dcfb17cb19b" xsi:nil="true"/>
    <Industries xmlns="f0ee8362-fa7e-4bc9-ab88-7dcfb17cb19b">
      <Value>Education</Value>
    </Industries>
    <PlatTech xmlns="f0ee8362-fa7e-4bc9-ab88-7dcfb17cb19b">
      <Value>HubSpot</Value>
    </PlatTech>
    <ProjectCompletionDate xmlns="f0ee8362-fa7e-4bc9-ab88-7dcfb17cb19b">2024-01-01T08:00:00+00:00</ProjectCompletionDate>
    <BusinessUnit xmlns="f0ee8362-fa7e-4bc9-ab88-7dcfb17cb19b">
      <Value>Marketing Services</Value>
    </BusinessUnit>
    <Solutions xmlns="f0ee8362-fa7e-4bc9-ab88-7dcfb17cb19b">
      <Value>Configurations</Value>
    </Solutions>
    <ApprovedByClient xmlns="f0ee8362-fa7e-4bc9-ab88-7dcfb17cb19b">false</ApprovedByClient>
  </documentManagement>
</p:properties>
</file>

<file path=customXml/itemProps1.xml><?xml version="1.0" encoding="utf-8"?>
<ds:datastoreItem xmlns:ds="http://schemas.openxmlformats.org/officeDocument/2006/customXml" ds:itemID="{AA4D47E6-6433-40A5-995F-80BCF71631DB}"/>
</file>

<file path=customXml/itemProps2.xml><?xml version="1.0" encoding="utf-8"?>
<ds:datastoreItem xmlns:ds="http://schemas.openxmlformats.org/officeDocument/2006/customXml" ds:itemID="{E1C411F9-4300-488F-B6D6-8717BC792F65}"/>
</file>

<file path=customXml/itemProps3.xml><?xml version="1.0" encoding="utf-8"?>
<ds:datastoreItem xmlns:ds="http://schemas.openxmlformats.org/officeDocument/2006/customXml" ds:itemID="{E98AA2BD-D51F-4F6D-B072-F98FA85F3D9A}"/>
</file>

<file path=customXml/itemProps4.xml><?xml version="1.0" encoding="utf-8"?>
<ds:datastoreItem xmlns:ds="http://schemas.openxmlformats.org/officeDocument/2006/customXml" ds:itemID="{E7EB8F29-874F-4536-BC98-7528FD0F2A0E}"/>
</file>

<file path=docProps/app.xml><?xml version="1.0" encoding="utf-8"?>
<Properties xmlns="http://schemas.openxmlformats.org/officeDocument/2006/extended-properties" xmlns:vt="http://schemas.openxmlformats.org/officeDocument/2006/docPropsVTypes">
  <TotalTime>11954</TotalTime>
  <Words>210</Words>
  <Application>Microsoft Office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Narrow</vt:lpstr>
      <vt:lpstr>Poppins</vt:lpstr>
      <vt:lpstr>Poppins Light</vt:lpstr>
      <vt:lpstr>Segoe UI</vt:lpstr>
      <vt:lpstr>7_Case Study</vt:lpstr>
      <vt:lpstr>– HubSpot Support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Naked Development – PPC Management</dc:title>
  <dc:creator>Alyson Knox-Meade</dc:creator>
  <cp:lastModifiedBy>Alyson Knox-Meade</cp:lastModifiedBy>
  <cp:revision>192</cp:revision>
  <dcterms:created xsi:type="dcterms:W3CDTF">2022-10-03T20:19:59Z</dcterms:created>
  <dcterms:modified xsi:type="dcterms:W3CDTF">2024-07-18T19:27:47Z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